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5CB4E-CDDB-4CE4-9634-DF4E086F385B}" type="datetimeFigureOut">
              <a:rPr lang="en-US" smtClean="0"/>
              <a:pPr/>
              <a:t>30-10-2020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40CD5-68F7-4C0A-9E0F-8EFF3F99B32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40CD5-68F7-4C0A-9E0F-8EFF3F99B320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EF3B-D2B6-4BA2-9EF5-0D29346908AA}" type="datetimeFigureOut">
              <a:rPr lang="en-US" smtClean="0"/>
              <a:pPr/>
              <a:t>30-10-2020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A034-633A-4ED6-9726-DC10405954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EF3B-D2B6-4BA2-9EF5-0D29346908AA}" type="datetimeFigureOut">
              <a:rPr lang="en-US" smtClean="0"/>
              <a:pPr/>
              <a:t>30-10-2020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A034-633A-4ED6-9726-DC10405954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EF3B-D2B6-4BA2-9EF5-0D29346908AA}" type="datetimeFigureOut">
              <a:rPr lang="en-US" smtClean="0"/>
              <a:pPr/>
              <a:t>30-10-2020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A034-633A-4ED6-9726-DC10405954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EF3B-D2B6-4BA2-9EF5-0D29346908AA}" type="datetimeFigureOut">
              <a:rPr lang="en-US" smtClean="0"/>
              <a:pPr/>
              <a:t>30-10-2020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A034-633A-4ED6-9726-DC10405954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EF3B-D2B6-4BA2-9EF5-0D29346908AA}" type="datetimeFigureOut">
              <a:rPr lang="en-US" smtClean="0"/>
              <a:pPr/>
              <a:t>30-10-2020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A034-633A-4ED6-9726-DC10405954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EF3B-D2B6-4BA2-9EF5-0D29346908AA}" type="datetimeFigureOut">
              <a:rPr lang="en-US" smtClean="0"/>
              <a:pPr/>
              <a:t>30-10-2020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A034-633A-4ED6-9726-DC10405954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EF3B-D2B6-4BA2-9EF5-0D29346908AA}" type="datetimeFigureOut">
              <a:rPr lang="en-US" smtClean="0"/>
              <a:pPr/>
              <a:t>30-10-2020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A034-633A-4ED6-9726-DC10405954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EF3B-D2B6-4BA2-9EF5-0D29346908AA}" type="datetimeFigureOut">
              <a:rPr lang="en-US" smtClean="0"/>
              <a:pPr/>
              <a:t>30-10-2020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A034-633A-4ED6-9726-DC10405954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EF3B-D2B6-4BA2-9EF5-0D29346908AA}" type="datetimeFigureOut">
              <a:rPr lang="en-US" smtClean="0"/>
              <a:pPr/>
              <a:t>30-10-2020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A034-633A-4ED6-9726-DC10405954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EF3B-D2B6-4BA2-9EF5-0D29346908AA}" type="datetimeFigureOut">
              <a:rPr lang="en-US" smtClean="0"/>
              <a:pPr/>
              <a:t>30-10-2020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A034-633A-4ED6-9726-DC10405954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EF3B-D2B6-4BA2-9EF5-0D29346908AA}" type="datetimeFigureOut">
              <a:rPr lang="en-US" smtClean="0"/>
              <a:pPr/>
              <a:t>30-10-2020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BEA034-633A-4ED6-9726-DC104059549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23EF3B-D2B6-4BA2-9EF5-0D29346908AA}" type="datetimeFigureOut">
              <a:rPr lang="en-US" smtClean="0"/>
              <a:pPr/>
              <a:t>30-10-2020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BEA034-633A-4ED6-9726-DC1040595493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Diffuse Intravascular coagulation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9304" y="4800600"/>
            <a:ext cx="7854696" cy="1475936"/>
          </a:xfrm>
        </p:spPr>
        <p:txBody>
          <a:bodyPr/>
          <a:lstStyle/>
          <a:p>
            <a:pPr algn="ctr"/>
            <a:r>
              <a:rPr lang="en-IN" sz="2400" dirty="0" err="1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Dr.Manoj</a:t>
            </a:r>
            <a:r>
              <a:rPr lang="en-IN" sz="24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IN" sz="2400" dirty="0" err="1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Radhakrishnan</a:t>
            </a:r>
            <a:endParaRPr lang="en-IN" sz="2400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 algn="ctr"/>
            <a:r>
              <a:rPr lang="en-IN" sz="2400" dirty="0" err="1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Addl</a:t>
            </a:r>
            <a:r>
              <a:rPr lang="en-IN" sz="24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Professor</a:t>
            </a:r>
          </a:p>
          <a:p>
            <a:pPr algn="ctr"/>
            <a:r>
              <a:rPr lang="en-IN" sz="24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Dept. Of Pathology</a:t>
            </a:r>
            <a:endParaRPr lang="en-US" sz="2400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Defn</a:t>
            </a:r>
            <a:r>
              <a:rPr lang="en-US" dirty="0" smtClean="0"/>
              <a:t> DIC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Is a form of </a:t>
            </a:r>
            <a:r>
              <a:rPr lang="en-US" b="1" dirty="0" smtClean="0"/>
              <a:t>micro-</a:t>
            </a:r>
            <a:r>
              <a:rPr lang="en-US" b="1" dirty="0" err="1" smtClean="0"/>
              <a:t>angiopathic</a:t>
            </a:r>
            <a:r>
              <a:rPr lang="en-US" b="1" dirty="0" smtClean="0"/>
              <a:t> thrombosis </a:t>
            </a:r>
            <a:r>
              <a:rPr lang="en-US" dirty="0" err="1" smtClean="0"/>
              <a:t>characterised</a:t>
            </a:r>
            <a:r>
              <a:rPr lang="en-US" dirty="0" smtClean="0"/>
              <a:t> by consumptive </a:t>
            </a:r>
            <a:r>
              <a:rPr lang="en-US" dirty="0" err="1" smtClean="0"/>
              <a:t>coagulopathy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Represents a clotting disorder  </a:t>
            </a:r>
            <a:r>
              <a:rPr lang="en-US" dirty="0" err="1" smtClean="0"/>
              <a:t>characterised</a:t>
            </a:r>
            <a:r>
              <a:rPr lang="en-US" dirty="0" smtClean="0"/>
              <a:t> by </a:t>
            </a:r>
            <a:r>
              <a:rPr lang="en-US" u="sng" dirty="0" smtClean="0"/>
              <a:t>formation of thrombi in small blood vessels(arterioles, capillaries &amp; </a:t>
            </a:r>
            <a:r>
              <a:rPr lang="en-US" u="sng" dirty="0" err="1" smtClean="0"/>
              <a:t>venules</a:t>
            </a:r>
            <a:r>
              <a:rPr lang="en-US" u="sng" dirty="0" smtClean="0"/>
              <a:t>)</a:t>
            </a:r>
          </a:p>
          <a:p>
            <a:r>
              <a:rPr lang="en-US" dirty="0" smtClean="0"/>
              <a:t>Formation of these </a:t>
            </a:r>
            <a:r>
              <a:rPr lang="en-US" dirty="0" err="1" smtClean="0"/>
              <a:t>microthrombi</a:t>
            </a:r>
            <a:r>
              <a:rPr lang="en-US" dirty="0" smtClean="0"/>
              <a:t> consumes the platelets leading to </a:t>
            </a:r>
            <a:r>
              <a:rPr lang="en-US" u="sng" dirty="0" smtClean="0"/>
              <a:t>thrombocytopenia.</a:t>
            </a:r>
          </a:p>
          <a:p>
            <a:r>
              <a:rPr lang="en-US" u="sng" dirty="0" smtClean="0"/>
              <a:t>Depletion of fibrin</a:t>
            </a:r>
            <a:r>
              <a:rPr lang="en-US" dirty="0" smtClean="0"/>
              <a:t>(</a:t>
            </a:r>
            <a:r>
              <a:rPr lang="en-US" dirty="0" err="1" smtClean="0"/>
              <a:t>hypofibrinogenemia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u="sng" dirty="0" smtClean="0"/>
              <a:t>depletion of coagulation factors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creates a </a:t>
            </a:r>
            <a:r>
              <a:rPr lang="en-US" i="1" dirty="0" smtClean="0"/>
              <a:t>situation of bleeding which cannot be stopped.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common causes of D.I.C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D.I.C  can be triggered by many mechanisms , including,</a:t>
            </a:r>
          </a:p>
          <a:p>
            <a:r>
              <a:rPr lang="en-US" b="1" dirty="0" err="1" smtClean="0"/>
              <a:t>Infections</a:t>
            </a:r>
            <a:r>
              <a:rPr lang="en-US" dirty="0" err="1" smtClean="0"/>
              <a:t>:This</a:t>
            </a:r>
            <a:r>
              <a:rPr lang="en-US" dirty="0" smtClean="0"/>
              <a:t> is most often caused by </a:t>
            </a:r>
            <a:r>
              <a:rPr lang="en-US" b="1" i="1" dirty="0" smtClean="0"/>
              <a:t>gram negative sepsis ,</a:t>
            </a:r>
            <a:r>
              <a:rPr lang="en-US" b="1" dirty="0" smtClean="0"/>
              <a:t> </a:t>
            </a:r>
            <a:r>
              <a:rPr lang="en-US" dirty="0" smtClean="0"/>
              <a:t>but it maybe caused by fungal infections, meningococcemia, and many other infections.</a:t>
            </a:r>
          </a:p>
          <a:p>
            <a:r>
              <a:rPr lang="en-US" b="1" dirty="0" err="1" smtClean="0"/>
              <a:t>Neoplasms</a:t>
            </a:r>
            <a:r>
              <a:rPr lang="en-US" dirty="0" smtClean="0"/>
              <a:t> : Most often the underlying causes are </a:t>
            </a:r>
            <a:r>
              <a:rPr lang="en-US" b="1" dirty="0" smtClean="0"/>
              <a:t>carcinomas of the GIT </a:t>
            </a:r>
            <a:r>
              <a:rPr lang="en-US" dirty="0" smtClean="0"/>
              <a:t>and </a:t>
            </a:r>
            <a:r>
              <a:rPr lang="en-US" i="1" dirty="0" smtClean="0"/>
              <a:t>granulocytic leukemia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Massive tissue Injury </a:t>
            </a:r>
            <a:r>
              <a:rPr lang="en-US" dirty="0" smtClean="0"/>
              <a:t>: The best known examples are traffic trauma , burns and extensive surgery.</a:t>
            </a:r>
          </a:p>
          <a:p>
            <a:r>
              <a:rPr lang="en-US" b="1" dirty="0" smtClean="0"/>
              <a:t>Shock</a:t>
            </a:r>
            <a:r>
              <a:rPr lang="en-US" dirty="0" smtClean="0"/>
              <a:t> : Any form of shock can result in D.I.C</a:t>
            </a:r>
          </a:p>
          <a:p>
            <a:r>
              <a:rPr lang="en-US" b="1" dirty="0" smtClean="0"/>
              <a:t>Obstetric  complications </a:t>
            </a:r>
            <a:r>
              <a:rPr lang="en-US" dirty="0" smtClean="0"/>
              <a:t>: D.I.C is typically a complication of </a:t>
            </a:r>
            <a:r>
              <a:rPr lang="en-US" i="1" dirty="0" smtClean="0"/>
              <a:t>amniotic fluid embolism </a:t>
            </a:r>
            <a:r>
              <a:rPr lang="en-US" dirty="0" smtClean="0"/>
              <a:t>, </a:t>
            </a:r>
            <a:r>
              <a:rPr lang="en-US" dirty="0" err="1" smtClean="0"/>
              <a:t>eclampsia</a:t>
            </a:r>
            <a:r>
              <a:rPr lang="en-US" dirty="0" smtClean="0"/>
              <a:t>  and </a:t>
            </a:r>
            <a:r>
              <a:rPr lang="en-US" dirty="0" err="1" smtClean="0"/>
              <a:t>abruptio</a:t>
            </a:r>
            <a:r>
              <a:rPr lang="en-US" dirty="0" smtClean="0"/>
              <a:t> </a:t>
            </a:r>
            <a:r>
              <a:rPr lang="en-US" dirty="0" err="1" smtClean="0"/>
              <a:t>placentae</a:t>
            </a:r>
            <a:r>
              <a:rPr lang="en-US" dirty="0" smtClean="0"/>
              <a:t>, but it may occur in many other pregnancy related conditions.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Pathogenesis of D.I.C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Initiated by three often inter-related pathways 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Activation of Hageman factor initiating the intrinsic coagulation cascade.(massive tissue injury will release or activate enzymes )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Thromboplastins</a:t>
            </a:r>
            <a:r>
              <a:rPr lang="en-US" dirty="0" smtClean="0"/>
              <a:t> activating the extrinsic coagulation pathway.(tissue injury also releases </a:t>
            </a:r>
            <a:r>
              <a:rPr lang="en-US" dirty="0" err="1" smtClean="0"/>
              <a:t>thromboplastins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Endothelial cell injury</a:t>
            </a:r>
          </a:p>
          <a:p>
            <a:r>
              <a:rPr lang="en-US" dirty="0" err="1" smtClean="0"/>
              <a:t>Lipo</a:t>
            </a:r>
            <a:r>
              <a:rPr lang="en-US" dirty="0" smtClean="0"/>
              <a:t>-poly-</a:t>
            </a:r>
            <a:r>
              <a:rPr lang="en-US" dirty="0" err="1" smtClean="0"/>
              <a:t>sacharides</a:t>
            </a:r>
            <a:r>
              <a:rPr lang="en-US" dirty="0" smtClean="0"/>
              <a:t> of gram negative bacteria  can act through all 3 mechanisms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Pathologic findings in D.I.C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most prominent findings are numerous fibrin thrombi in small vessels.</a:t>
            </a:r>
          </a:p>
          <a:p>
            <a:r>
              <a:rPr lang="en-US" dirty="0" smtClean="0"/>
              <a:t>These </a:t>
            </a:r>
            <a:r>
              <a:rPr lang="en-US" dirty="0" err="1" smtClean="0"/>
              <a:t>microthrombi</a:t>
            </a:r>
            <a:r>
              <a:rPr lang="en-US" dirty="0" smtClean="0"/>
              <a:t> are easily found in the heart, brain, </a:t>
            </a:r>
            <a:r>
              <a:rPr lang="en-US" dirty="0" err="1" smtClean="0"/>
              <a:t>glomeruli</a:t>
            </a:r>
            <a:r>
              <a:rPr lang="en-US" dirty="0" smtClean="0"/>
              <a:t> of the kidneys , and other sites .</a:t>
            </a:r>
          </a:p>
          <a:p>
            <a:r>
              <a:rPr lang="en-US" dirty="0" err="1" smtClean="0"/>
              <a:t>Microthrombi</a:t>
            </a:r>
            <a:r>
              <a:rPr lang="en-US" dirty="0" smtClean="0"/>
              <a:t> cause microscopic infarcts .</a:t>
            </a:r>
          </a:p>
          <a:p>
            <a:r>
              <a:rPr lang="en-US" dirty="0" smtClean="0"/>
              <a:t>Most patients die before such foci of ischemic necrosis become </a:t>
            </a:r>
            <a:r>
              <a:rPr lang="en-US" dirty="0" err="1" smtClean="0"/>
              <a:t>histologically</a:t>
            </a:r>
            <a:r>
              <a:rPr lang="en-US" dirty="0" smtClean="0"/>
              <a:t> apparent.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Waterhouse – </a:t>
            </a:r>
            <a:r>
              <a:rPr lang="en-US" dirty="0" err="1" smtClean="0"/>
              <a:t>friderichsen</a:t>
            </a:r>
            <a:r>
              <a:rPr lang="en-US" dirty="0" smtClean="0"/>
              <a:t> syndrome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Represents a DIC caused by </a:t>
            </a:r>
            <a:r>
              <a:rPr lang="en-US" dirty="0" err="1" smtClean="0"/>
              <a:t>Neisseria</a:t>
            </a:r>
            <a:r>
              <a:rPr lang="en-US" dirty="0" smtClean="0"/>
              <a:t> </a:t>
            </a:r>
            <a:r>
              <a:rPr lang="en-US" dirty="0" err="1" smtClean="0"/>
              <a:t>Meningitidis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Typically it presents with </a:t>
            </a:r>
            <a:r>
              <a:rPr lang="en-US" dirty="0" err="1" smtClean="0"/>
              <a:t>purpura</a:t>
            </a:r>
            <a:r>
              <a:rPr lang="en-US" dirty="0" smtClean="0"/>
              <a:t> of the skin and hemorrhagic infarction of the adrenals.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Laboratory findings in DIC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bleeding tests </a:t>
            </a:r>
            <a:r>
              <a:rPr lang="en-US" dirty="0" err="1" smtClean="0"/>
              <a:t>Prothrombin</a:t>
            </a:r>
            <a:r>
              <a:rPr lang="en-US" dirty="0" smtClean="0"/>
              <a:t> time(PT)  &amp; activated partial </a:t>
            </a:r>
            <a:r>
              <a:rPr lang="en-US" dirty="0" err="1" smtClean="0"/>
              <a:t>thromboplastin</a:t>
            </a:r>
            <a:r>
              <a:rPr lang="en-US" dirty="0" smtClean="0"/>
              <a:t>(</a:t>
            </a:r>
            <a:r>
              <a:rPr lang="en-US" dirty="0" err="1" smtClean="0"/>
              <a:t>Aptt</a:t>
            </a:r>
            <a:r>
              <a:rPr lang="en-US" dirty="0" smtClean="0"/>
              <a:t>) times  are prolonged.</a:t>
            </a:r>
          </a:p>
          <a:p>
            <a:r>
              <a:rPr lang="en-US" dirty="0" smtClean="0"/>
              <a:t>Thrombocytopenia occurs </a:t>
            </a:r>
          </a:p>
          <a:p>
            <a:r>
              <a:rPr lang="en-US" dirty="0" smtClean="0"/>
              <a:t> Fibrin degradation products appear in urine.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354</Words>
  <Application>Microsoft Office PowerPoint</Application>
  <PresentationFormat>On-screen Show (4:3)</PresentationFormat>
  <Paragraphs>38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Diffuse Intravascular coagulation</vt:lpstr>
      <vt:lpstr>Defn DIC</vt:lpstr>
      <vt:lpstr> common causes of D.I.C</vt:lpstr>
      <vt:lpstr>Pathogenesis of D.I.C</vt:lpstr>
      <vt:lpstr>Pathologic findings in D.I.C</vt:lpstr>
      <vt:lpstr>Waterhouse – friderichsen syndrome</vt:lpstr>
      <vt:lpstr>Laboratory findings in DIC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Diffuse Intravascular coagulation</dc:title>
  <dc:creator>Pathology</dc:creator>
  <cp:lastModifiedBy>New</cp:lastModifiedBy>
  <cp:revision>26</cp:revision>
  <dcterms:created xsi:type="dcterms:W3CDTF">2017-03-27T05:58:04Z</dcterms:created>
  <dcterms:modified xsi:type="dcterms:W3CDTF">2020-10-30T07:11:21Z</dcterms:modified>
</cp:coreProperties>
</file>